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8404800" cy="19202400"/>
  <p:notesSz cx="6858000" cy="9144000"/>
  <p:defaultTextStyle>
    <a:defPPr>
      <a:defRPr lang="en-US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9800"/>
    <a:srgbClr val="1F2D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039" autoAdjust="0"/>
    <p:restoredTop sz="94660"/>
  </p:normalViewPr>
  <p:slideViewPr>
    <p:cSldViewPr>
      <p:cViewPr varScale="1">
        <p:scale>
          <a:sx n="41" d="100"/>
          <a:sy n="41" d="100"/>
        </p:scale>
        <p:origin x="864" y="224"/>
      </p:cViewPr>
      <p:guideLst>
        <p:guide orient="horz" pos="6048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965191"/>
            <a:ext cx="32644080" cy="41160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0881360"/>
            <a:ext cx="2688336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44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96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941285" y="2151380"/>
            <a:ext cx="36291200" cy="45876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67675" y="2151380"/>
            <a:ext cx="108233530" cy="45876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7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12339321"/>
            <a:ext cx="32644080" cy="3813810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8138798"/>
            <a:ext cx="32644080" cy="420052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3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67677" y="12543792"/>
            <a:ext cx="72262365" cy="3548443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70122" y="12543792"/>
            <a:ext cx="72262365" cy="3548443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26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768986"/>
            <a:ext cx="34564320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4298316"/>
            <a:ext cx="16968790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6089650"/>
            <a:ext cx="16968790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4298316"/>
            <a:ext cx="16975455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6089650"/>
            <a:ext cx="16975455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58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72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3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2" y="764540"/>
            <a:ext cx="12634915" cy="325374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764542"/>
            <a:ext cx="21469350" cy="16388716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2" y="4018282"/>
            <a:ext cx="12634915" cy="13134976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608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13441680"/>
            <a:ext cx="23042880" cy="158686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1715770"/>
            <a:ext cx="23042880" cy="11521440"/>
          </a:xfrm>
        </p:spPr>
        <p:txBody>
          <a:bodyPr/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15028546"/>
            <a:ext cx="23042880" cy="2253614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18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768986"/>
            <a:ext cx="34564320" cy="3200400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4480562"/>
            <a:ext cx="34564320" cy="12672696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17797781"/>
            <a:ext cx="89611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81D61-8632-4F9E-8BDF-85F8F0179BA3}" type="datetimeFigureOut">
              <a:rPr lang="en-US" smtClean="0"/>
              <a:t>6/8/20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17797781"/>
            <a:ext cx="121615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17797781"/>
            <a:ext cx="89611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75694-A444-46D1-A7C9-2A7AFDD8F9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46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840" rtl="0" eaLnBrk="1" latinLnBrk="0" hangingPunct="1">
        <a:spcBef>
          <a:spcPct val="0"/>
        </a:spcBef>
        <a:buNone/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40" indent="-123444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620" indent="-1028700" algn="l" defTabSz="3291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spcBef>
          <a:spcPct val="200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2D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Rectangle 78"/>
          <p:cNvSpPr>
            <a:spLocks noChangeArrowheads="1"/>
          </p:cNvSpPr>
          <p:nvPr/>
        </p:nvSpPr>
        <p:spPr bwMode="auto">
          <a:xfrm>
            <a:off x="7010399" y="16946490"/>
            <a:ext cx="5867400" cy="161456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74" name="Text Box 123"/>
          <p:cNvSpPr txBox="1">
            <a:spLocks noChangeArrowheads="1"/>
          </p:cNvSpPr>
          <p:nvPr/>
        </p:nvSpPr>
        <p:spPr bwMode="auto">
          <a:xfrm>
            <a:off x="32308800" y="17449801"/>
            <a:ext cx="5559425" cy="747920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137160" bIns="137160">
            <a:noAutofit/>
          </a:bodyPr>
          <a:lstStyle>
            <a:defPPr>
              <a:defRPr lang="en-US"/>
            </a:defPPr>
            <a:lvl1pPr marL="171450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SzPct val="120000"/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1pPr>
            <a:lvl2pPr lvl="1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Font typeface="Arial" charset="0"/>
              <a:buChar char="–"/>
              <a:defRPr sz="1400">
                <a:solidFill>
                  <a:srgbClr val="000000"/>
                </a:solidFill>
                <a:ea typeface="MS PGothic" pitchFamily="34" charset="-128"/>
              </a:defRPr>
            </a:lvl2pPr>
            <a:lvl3pPr marL="746125" lvl="2" indent="-174625" defTabSz="457200">
              <a:spcBef>
                <a:spcPct val="35000"/>
              </a:spcBef>
              <a:spcAft>
                <a:spcPts val="600"/>
              </a:spcAft>
              <a:buClr>
                <a:schemeClr val="bg1">
                  <a:lumMod val="50000"/>
                  <a:lumOff val="50000"/>
                </a:schemeClr>
              </a:buClr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3pPr>
            <a:lvl4pPr marL="1485900" defTabSz="457200"/>
            <a:lvl5pPr defTabSz="457200"/>
            <a:lvl6pPr defTabSz="457200" fontAlgn="base">
              <a:spcBef>
                <a:spcPct val="0"/>
              </a:spcBef>
              <a:spcAft>
                <a:spcPct val="0"/>
              </a:spcAft>
            </a:lvl6pPr>
            <a:lvl7pPr defTabSz="457200" fontAlgn="base">
              <a:spcBef>
                <a:spcPct val="0"/>
              </a:spcBef>
              <a:spcAft>
                <a:spcPct val="0"/>
              </a:spcAft>
            </a:lvl7pPr>
            <a:lvl8pPr defTabSz="457200" fontAlgn="base">
              <a:spcBef>
                <a:spcPct val="0"/>
              </a:spcBef>
              <a:spcAft>
                <a:spcPct val="0"/>
              </a:spcAft>
            </a:lvl8pPr>
            <a:lvl9pPr defTabSz="457200" fontAlgn="base">
              <a:spcBef>
                <a:spcPct val="0"/>
              </a:spcBef>
              <a:spcAft>
                <a:spcPct val="0"/>
              </a:spcAft>
            </a:lvl9pPr>
          </a:lstStyle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endParaRPr kumimoji="0" lang="en-US" altLang="ja-JP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0" name="Text Box 123"/>
          <p:cNvSpPr txBox="1">
            <a:spLocks noChangeArrowheads="1"/>
          </p:cNvSpPr>
          <p:nvPr/>
        </p:nvSpPr>
        <p:spPr bwMode="auto">
          <a:xfrm>
            <a:off x="32461200" y="17373599"/>
            <a:ext cx="2590800" cy="8241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37160" tIns="137160" rIns="137160" bIns="137160">
            <a:noAutofit/>
          </a:bodyPr>
          <a:lstStyle>
            <a:defPPr>
              <a:defRPr lang="en-US"/>
            </a:defPPr>
            <a:lvl1pPr marL="171450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SzPct val="120000"/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1pPr>
            <a:lvl2pPr lvl="1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Font typeface="Arial" charset="0"/>
              <a:buChar char="–"/>
              <a:defRPr sz="1400">
                <a:solidFill>
                  <a:srgbClr val="000000"/>
                </a:solidFill>
                <a:ea typeface="MS PGothic" pitchFamily="34" charset="-128"/>
              </a:defRPr>
            </a:lvl2pPr>
            <a:lvl3pPr marL="746125" lvl="2" indent="-174625" defTabSz="457200">
              <a:spcBef>
                <a:spcPct val="35000"/>
              </a:spcBef>
              <a:spcAft>
                <a:spcPts val="600"/>
              </a:spcAft>
              <a:buClr>
                <a:schemeClr val="bg1">
                  <a:lumMod val="50000"/>
                  <a:lumOff val="50000"/>
                </a:schemeClr>
              </a:buClr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3pPr>
            <a:lvl4pPr marL="1485900" defTabSz="457200"/>
            <a:lvl5pPr defTabSz="457200"/>
            <a:lvl6pPr defTabSz="457200" fontAlgn="base">
              <a:spcBef>
                <a:spcPct val="0"/>
              </a:spcBef>
              <a:spcAft>
                <a:spcPct val="0"/>
              </a:spcAft>
            </a:lvl6pPr>
            <a:lvl7pPr defTabSz="457200" fontAlgn="base">
              <a:spcBef>
                <a:spcPct val="0"/>
              </a:spcBef>
              <a:spcAft>
                <a:spcPct val="0"/>
              </a:spcAft>
            </a:lvl7pPr>
            <a:lvl8pPr defTabSz="457200" fontAlgn="base">
              <a:spcBef>
                <a:spcPct val="0"/>
              </a:spcBef>
              <a:spcAft>
                <a:spcPct val="0"/>
              </a:spcAft>
            </a:lvl8pPr>
            <a:lvl9pPr defTabSz="457200" fontAlgn="base">
              <a:spcBef>
                <a:spcPct val="0"/>
              </a:spcBef>
              <a:spcAft>
                <a:spcPct val="0"/>
              </a:spcAft>
            </a:lvl9pPr>
          </a:lstStyle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1. Crew et al, JCO 2007</a:t>
            </a:r>
          </a:p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2. Henry et al, BCRT 2008</a:t>
            </a:r>
          </a:p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3. Irwin et al, JCO 2015</a:t>
            </a:r>
          </a:p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4. Crew et al, JCO 2010</a:t>
            </a:r>
          </a:p>
        </p:txBody>
      </p:sp>
      <p:sp>
        <p:nvSpPr>
          <p:cNvPr id="57" name="Rectangle 78"/>
          <p:cNvSpPr>
            <a:spLocks noChangeArrowheads="1"/>
          </p:cNvSpPr>
          <p:nvPr/>
        </p:nvSpPr>
        <p:spPr bwMode="auto">
          <a:xfrm>
            <a:off x="13601700" y="13502679"/>
            <a:ext cx="8686800" cy="5111749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90" name="Rectangle 78"/>
          <p:cNvSpPr>
            <a:spLocks noChangeArrowheads="1"/>
          </p:cNvSpPr>
          <p:nvPr/>
        </p:nvSpPr>
        <p:spPr bwMode="auto">
          <a:xfrm>
            <a:off x="7010399" y="11940546"/>
            <a:ext cx="5867400" cy="4213854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275942"/>
            <a:ext cx="3981450" cy="414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Rectangle 255"/>
          <p:cNvSpPr txBox="1">
            <a:spLocks noChangeArrowheads="1"/>
          </p:cNvSpPr>
          <p:nvPr/>
        </p:nvSpPr>
        <p:spPr bwMode="auto">
          <a:xfrm>
            <a:off x="4191001" y="533400"/>
            <a:ext cx="30937200" cy="2403475"/>
          </a:xfrm>
          <a:prstGeom prst="rect">
            <a:avLst/>
          </a:prstGeom>
          <a:gradFill rotWithShape="1">
            <a:gsLst>
              <a:gs pos="0">
                <a:srgbClr val="2158A1">
                  <a:alpha val="0"/>
                </a:srgbClr>
              </a:gs>
              <a:gs pos="50000">
                <a:srgbClr val="2158A1"/>
              </a:gs>
              <a:gs pos="100000">
                <a:srgbClr val="2158A1"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28800" tIns="502920" rIns="1828800" bIns="0" numCol="1" anchor="t" anchorCtr="0" compatLnSpc="1">
            <a:prstTxWarp prst="textNoShape">
              <a:avLst/>
            </a:prstTxWarp>
          </a:bodyPr>
          <a:lstStyle>
            <a:lvl1pPr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defTabSz="3370263" rtl="0" eaLnBrk="1" fontAlgn="base" hangingPunct="1">
              <a:spcBef>
                <a:spcPct val="0"/>
              </a:spcBef>
              <a:spcAft>
                <a:spcPct val="0"/>
              </a:spcAft>
              <a:defRPr sz="5200" b="1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3370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2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A randomized,</a:t>
            </a:r>
            <a:r>
              <a:rPr kumimoji="0" lang="en-US" sz="5200" b="1" i="0" u="none" strike="noStrike" kern="0" cap="none" spc="0" normalizeH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 double-blind, placebo-controlled trial of </a:t>
            </a:r>
            <a:r>
              <a:rPr kumimoji="0" lang="en-US" sz="5200" b="1" i="0" u="none" strike="noStrike" kern="0" cap="none" spc="0" normalizeH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testosteron</a:t>
            </a:r>
            <a:r>
              <a:rPr lang="en-US" kern="0" dirty="0">
                <a:solidFill>
                  <a:sysClr val="window" lastClr="FFFFFF"/>
                </a:solidFill>
                <a:latin typeface="Arial"/>
                <a:cs typeface="Arial"/>
              </a:rPr>
              <a:t>e (T) for aromatase inhibitor-induced </a:t>
            </a:r>
            <a:r>
              <a:rPr lang="en-US" kern="0" dirty="0" err="1">
                <a:solidFill>
                  <a:sysClr val="window" lastClr="FFFFFF"/>
                </a:solidFill>
                <a:latin typeface="Arial"/>
                <a:cs typeface="Arial"/>
              </a:rPr>
              <a:t>arthralgias</a:t>
            </a:r>
            <a:r>
              <a:rPr lang="en-US" kern="0" dirty="0">
                <a:solidFill>
                  <a:sysClr val="window" lastClr="FFFFFF"/>
                </a:solidFill>
                <a:latin typeface="Arial"/>
                <a:cs typeface="Arial"/>
              </a:rPr>
              <a:t> (AIA) in postmenopausal women: Alliance A221102</a:t>
            </a:r>
            <a:endParaRPr kumimoji="0" lang="en-US" sz="5200" b="1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48" name="Rectangle 5"/>
          <p:cNvSpPr txBox="1">
            <a:spLocks noChangeArrowheads="1"/>
          </p:cNvSpPr>
          <p:nvPr/>
        </p:nvSpPr>
        <p:spPr bwMode="auto">
          <a:xfrm>
            <a:off x="4191000" y="3013075"/>
            <a:ext cx="30937201" cy="17113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91440" rIns="0" bIns="0">
            <a:noAutofit/>
          </a:bodyPr>
          <a:lstStyle>
            <a:lvl1pPr marL="114300" indent="-114300" algn="l" defTabSz="3370263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050" indent="-171450" algn="l" defTabSz="3370263" rtl="0" fontAlgn="base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2pPr>
            <a:lvl3pPr marL="628650" indent="-114300" algn="l" defTabSz="3370263" rtl="0" fontAlgn="base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+mn-lt"/>
                <a:cs typeface="+mn-cs"/>
              </a:defRPr>
            </a:lvl3pPr>
            <a:lvl4pPr marL="7429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4pPr>
            <a:lvl5pPr marL="9715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4287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18859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3431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2800350" algn="l" defTabSz="3370263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buClr>
                <a:srgbClr val="969696"/>
              </a:buClr>
              <a:buFontTx/>
              <a:buNone/>
            </a:pP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Roberto A. Leon-Ferre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Jennifer Le-Rademacher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Shelby Terstriep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2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240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Rebecca Glaser</a:t>
            </a:r>
            <a:r>
              <a:rPr lang="en-US" sz="2400" baseline="3000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3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Paul Novotny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Armando Giuliano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4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M </a:t>
            </a:r>
            <a:r>
              <a:rPr lang="en-US" sz="2400" dirty="0" err="1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Sitki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 Copur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Cheryl Jones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6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Seth Page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7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William Mitchell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8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Stephen N Birrell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9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, and Charles L Loprinzi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1</a:t>
            </a:r>
          </a:p>
          <a:p>
            <a:pPr marL="0" indent="0" algn="ctr">
              <a:buClr>
                <a:srgbClr val="969696"/>
              </a:buClr>
              <a:buFontTx/>
              <a:buNone/>
            </a:pP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1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Mayo Clinic, Rochester, MN,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2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Sanford Broadway Medical Center, Fargo, ND,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3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Wright State University, Dayton, OH,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4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Cedars-Sinai Medical Center, Los Angeles, CA,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5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Saint Francis Cancer</a:t>
            </a:r>
          </a:p>
          <a:p>
            <a:pPr marL="0" indent="0" algn="ctr">
              <a:buClr>
                <a:srgbClr val="969696"/>
              </a:buClr>
              <a:buFontTx/>
              <a:buNone/>
            </a:pP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Treatment Center, Grand Island, NE,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6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Georgia Cancer Specialists PC, Macon, GA,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7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Cancer Center of Kansas-Wichita Medical Arts Tower, Wichita, KS,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8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Novant Health Presbyterian Medical Center, Charlotte, NC, USA; </a:t>
            </a:r>
            <a:r>
              <a:rPr lang="en-US" sz="2400" baseline="300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9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Havah Therapeutics Pty Ltd, </a:t>
            </a:r>
            <a:r>
              <a:rPr lang="en-US" sz="2400" dirty="0" err="1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Toorak</a:t>
            </a:r>
            <a:r>
              <a:rPr lang="en-US" sz="2400" dirty="0">
                <a:solidFill>
                  <a:prstClr val="white"/>
                </a:solidFill>
                <a:latin typeface="Arial"/>
                <a:ea typeface="Times New Roman" pitchFamily="18" charset="0"/>
                <a:cs typeface="Calibri" pitchFamily="34" charset="0"/>
              </a:rPr>
              <a:t> Gardens, South Australia, Australia</a:t>
            </a:r>
            <a:endParaRPr lang="en-US" sz="2400" b="1" dirty="0">
              <a:solidFill>
                <a:prstClr val="white"/>
              </a:solidFill>
              <a:latin typeface="Arial"/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91" name="Text Box 15"/>
          <p:cNvSpPr txBox="1">
            <a:spLocks noChangeArrowheads="1"/>
          </p:cNvSpPr>
          <p:nvPr/>
        </p:nvSpPr>
        <p:spPr bwMode="auto">
          <a:xfrm>
            <a:off x="609600" y="5708651"/>
            <a:ext cx="5715000" cy="5340349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365760" bIns="137160">
            <a:no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143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4859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lvl="1" indent="-285750" algn="just" fontAlgn="base">
              <a:spcBef>
                <a:spcPct val="35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Aromatase inhibitors represent a major component of the treatment of patients with hormone receptor-positive breast cancer.</a:t>
            </a:r>
          </a:p>
          <a:p>
            <a:pPr marL="285750" lvl="1" indent="-285750" algn="just" fontAlgn="base">
              <a:spcBef>
                <a:spcPct val="35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Musculoskeletal symptoms, particularly joint pain and stiffness, can occur in up to 50% of women taking these agents.</a:t>
            </a:r>
            <a:r>
              <a:rPr lang="en-US" sz="1600" baseline="30000" dirty="0"/>
              <a:t>1,2</a:t>
            </a:r>
            <a:r>
              <a:rPr lang="en-US" sz="1600" dirty="0"/>
              <a:t> This may result in a quality of life detriment and in a decrease in treatment compliance.</a:t>
            </a:r>
          </a:p>
          <a:p>
            <a:pPr marL="285750" lvl="1" indent="-285750" algn="just" fontAlgn="base">
              <a:spcBef>
                <a:spcPct val="35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Nonpharmacological interventions such as exercise and acupuncture have been found to be effective in decreasing aromatase inhibitor-induced arthralgia (AIA), but are not feasible for all patients.</a:t>
            </a:r>
            <a:r>
              <a:rPr lang="en-US" sz="1600" baseline="30000" dirty="0"/>
              <a:t>3,4,5</a:t>
            </a:r>
            <a:r>
              <a:rPr lang="en-US" sz="1600" dirty="0"/>
              <a:t> Pharmacological intervention such as duloxetine have also been found to be effective.</a:t>
            </a:r>
            <a:r>
              <a:rPr lang="en-US" sz="1600" baseline="30000" dirty="0"/>
              <a:t>6</a:t>
            </a:r>
            <a:endParaRPr lang="en-US" sz="1600" b="1" baseline="30000" dirty="0">
              <a:solidFill>
                <a:srgbClr val="FF0000"/>
              </a:solidFill>
            </a:endParaRPr>
          </a:p>
          <a:p>
            <a:pPr marL="285750" lvl="1" indent="-285750" algn="just" fontAlgn="base">
              <a:spcBef>
                <a:spcPct val="350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A previously reported small phase II clinical trial of oral testosterone </a:t>
            </a:r>
            <a:r>
              <a:rPr lang="en-US" sz="1600" dirty="0" err="1"/>
              <a:t>unedeconate</a:t>
            </a:r>
            <a:r>
              <a:rPr lang="en-US" sz="1600" dirty="0"/>
              <a:t> appeared to improve AIA over placebo, with no significant androgenic effects.</a:t>
            </a:r>
            <a:r>
              <a:rPr lang="en-US" sz="1600" baseline="30000" dirty="0"/>
              <a:t>7</a:t>
            </a:r>
            <a:r>
              <a:rPr lang="en-US" sz="1600" dirty="0"/>
              <a:t> The current study was performed to confirm these findings.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2" name="Text Box 16"/>
          <p:cNvSpPr txBox="1">
            <a:spLocks noChangeArrowheads="1"/>
          </p:cNvSpPr>
          <p:nvPr/>
        </p:nvSpPr>
        <p:spPr bwMode="auto">
          <a:xfrm>
            <a:off x="609600" y="5053012"/>
            <a:ext cx="57150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Background &amp; Objectives</a:t>
            </a:r>
          </a:p>
        </p:txBody>
      </p:sp>
      <p:sp>
        <p:nvSpPr>
          <p:cNvPr id="93" name="Text Box 46"/>
          <p:cNvSpPr txBox="1">
            <a:spLocks noChangeArrowheads="1"/>
          </p:cNvSpPr>
          <p:nvPr/>
        </p:nvSpPr>
        <p:spPr bwMode="auto">
          <a:xfrm>
            <a:off x="32308800" y="5682815"/>
            <a:ext cx="5559425" cy="7958473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365760" bIns="137160">
            <a:noAutofit/>
          </a:bodyPr>
          <a:lstStyle>
            <a:lvl1pPr marL="171450" indent="-17145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indent="-17145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746125" indent="-174625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4859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0" dirty="0">
                <a:solidFill>
                  <a:prstClr val="black"/>
                </a:solidFill>
              </a:rPr>
              <a:t>No differences in study discontinuation between testosterone and placebo, with patients remaining on study an average of 22.5 </a:t>
            </a:r>
            <a:r>
              <a:rPr lang="en-US" sz="1600" kern="0" dirty="0" err="1">
                <a:solidFill>
                  <a:prstClr val="black"/>
                </a:solidFill>
              </a:rPr>
              <a:t>wks</a:t>
            </a:r>
            <a:r>
              <a:rPr lang="en-US" sz="1600" kern="0" dirty="0">
                <a:solidFill>
                  <a:prstClr val="black"/>
                </a:solidFill>
              </a:rPr>
              <a:t> (range 2.1 – 32.3 </a:t>
            </a:r>
            <a:r>
              <a:rPr lang="en-US" sz="1600" kern="0" dirty="0" err="1">
                <a:solidFill>
                  <a:prstClr val="black"/>
                </a:solidFill>
              </a:rPr>
              <a:t>wks</a:t>
            </a:r>
            <a:r>
              <a:rPr lang="en-US" sz="1600" kern="0" dirty="0">
                <a:solidFill>
                  <a:prstClr val="black"/>
                </a:solidFill>
              </a:rPr>
              <a:t>).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kern="0" dirty="0">
                <a:solidFill>
                  <a:prstClr val="black"/>
                </a:solidFill>
              </a:rPr>
              <a:t>Per the BPI-AIA questionnaire, no significant differences were seen between the two arms in the average pain or joint stiffness at 3 (Figure 3) or 6 months compared to baseline. 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Using</a:t>
            </a:r>
            <a:r>
              <a:rPr kumimoji="0" lang="en-US" altLang="ja-JP" sz="1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repeated measures models, the BPI-AIA average pain score was significantly lower each month, but this was independent of treatment arm. 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600" kern="0" baseline="0" dirty="0">
                <a:solidFill>
                  <a:prstClr val="black"/>
                </a:solidFill>
              </a:rPr>
              <a:t>Hot</a:t>
            </a:r>
            <a:r>
              <a:rPr lang="en-US" altLang="ja-JP" sz="1600" kern="0" dirty="0">
                <a:solidFill>
                  <a:prstClr val="black"/>
                </a:solidFill>
              </a:rPr>
              <a:t> flash frequency and scores were not significantly different between arms (Figure 3).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600" kern="0" dirty="0">
                <a:solidFill>
                  <a:prstClr val="black"/>
                </a:solidFill>
              </a:rPr>
              <a:t>N</a:t>
            </a:r>
            <a:r>
              <a:rPr kumimoji="0" lang="en-US" altLang="ja-JP" sz="1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 significant differences on any of the items evaluated in the POMS or MENQOL questionnaires.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600" kern="0" dirty="0">
                <a:solidFill>
                  <a:prstClr val="black"/>
                </a:solidFill>
              </a:rPr>
              <a:t>No significant differences in toxicity at 3 or 6 months.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 a subset analysis of the 51</a:t>
            </a:r>
            <a:r>
              <a:rPr kumimoji="0" lang="en-US" altLang="ja-JP" sz="1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evaluable</a:t>
            </a:r>
            <a:r>
              <a: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pts enrolled on the study prior to the amendment,</a:t>
            </a:r>
            <a:r>
              <a:rPr kumimoji="0" lang="en-US" altLang="ja-JP" sz="1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pts who were randomized to receive T+AI pellets reported more reduction in the BPI-AIA average pain scores during the first month (p=0.04) compared to placebo. </a:t>
            </a:r>
            <a:r>
              <a:rPr lang="en-US" altLang="ja-JP" sz="1600" kern="0" dirty="0">
                <a:solidFill>
                  <a:prstClr val="black"/>
                </a:solidFill>
              </a:rPr>
              <a:t>T</a:t>
            </a:r>
            <a:r>
              <a:rPr kumimoji="0" lang="en-US" altLang="ja-JP" sz="16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here were no differences in the subsequent months.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600" kern="0" baseline="0" dirty="0">
                <a:solidFill>
                  <a:prstClr val="black"/>
                </a:solidFill>
              </a:rPr>
              <a:t>Patients on T+AI pellets reported significantly</a:t>
            </a:r>
            <a:r>
              <a:rPr lang="en-US" altLang="ja-JP" sz="1600" kern="0" dirty="0">
                <a:solidFill>
                  <a:prstClr val="black"/>
                </a:solidFill>
              </a:rPr>
              <a:t> less nausea (p=0.02), fatigue (p=0.04), mood swings (p=0.03), hand/feet swelling (p&lt;0.01), stress urinary incontinence (p=0.04), and changes in skin appearance, texture or tone (p&lt;0.01) compared to patients on P pellets.</a:t>
            </a:r>
            <a:endParaRPr kumimoji="0" lang="en-US" altLang="ja-JP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4" name="Text Box 123"/>
          <p:cNvSpPr txBox="1">
            <a:spLocks noChangeArrowheads="1"/>
          </p:cNvSpPr>
          <p:nvPr/>
        </p:nvSpPr>
        <p:spPr bwMode="auto">
          <a:xfrm>
            <a:off x="32308800" y="14415066"/>
            <a:ext cx="5559425" cy="2272734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365760" bIns="137160">
            <a:noAutofit/>
          </a:bodyPr>
          <a:lstStyle>
            <a:defPPr>
              <a:defRPr lang="en-US"/>
            </a:defPPr>
            <a:lvl1pPr marL="171450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SzPct val="120000"/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1pPr>
            <a:lvl2pPr lvl="1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Font typeface="Arial" charset="0"/>
              <a:buChar char="–"/>
              <a:defRPr sz="1400">
                <a:solidFill>
                  <a:srgbClr val="000000"/>
                </a:solidFill>
                <a:ea typeface="MS PGothic" pitchFamily="34" charset="-128"/>
              </a:defRPr>
            </a:lvl2pPr>
            <a:lvl3pPr marL="746125" lvl="2" indent="-174625" defTabSz="457200">
              <a:spcBef>
                <a:spcPct val="35000"/>
              </a:spcBef>
              <a:spcAft>
                <a:spcPts val="600"/>
              </a:spcAft>
              <a:buClr>
                <a:schemeClr val="bg1">
                  <a:lumMod val="50000"/>
                  <a:lumOff val="50000"/>
                </a:schemeClr>
              </a:buClr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3pPr>
            <a:lvl4pPr marL="1485900" defTabSz="457200"/>
            <a:lvl5pPr defTabSz="457200"/>
            <a:lvl6pPr defTabSz="457200" fontAlgn="base">
              <a:spcBef>
                <a:spcPct val="0"/>
              </a:spcBef>
              <a:spcAft>
                <a:spcPct val="0"/>
              </a:spcAft>
            </a:lvl6pPr>
            <a:lvl7pPr defTabSz="457200" fontAlgn="base">
              <a:spcBef>
                <a:spcPct val="0"/>
              </a:spcBef>
              <a:spcAft>
                <a:spcPct val="0"/>
              </a:spcAft>
            </a:lvl7pPr>
            <a:lvl8pPr defTabSz="457200" fontAlgn="base">
              <a:spcBef>
                <a:spcPct val="0"/>
              </a:spcBef>
              <a:spcAft>
                <a:spcPct val="0"/>
              </a:spcAft>
            </a:lvl8pPr>
            <a:lvl9pPr defTabSz="457200" fontAlgn="base">
              <a:spcBef>
                <a:spcPct val="0"/>
              </a:spcBef>
              <a:spcAft>
                <a:spcPct val="0"/>
              </a:spcAft>
            </a:lvl9pPr>
          </a:lstStyle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>
                <a:srgbClr val="2158A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Overall, testosterone did not improve AIA or menopausal symptoms compared to placebo.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>
                <a:srgbClr val="2158A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kern="0" dirty="0">
                <a:solidFill>
                  <a:prstClr val="black"/>
                </a:solidFill>
                <a:latin typeface="Arial" charset="0"/>
                <a:cs typeface="Arial" charset="0"/>
              </a:rPr>
              <a:t>While there was significant improvement in AIA over the study period, testosterone did not facilitate this process.</a:t>
            </a:r>
          </a:p>
          <a:p>
            <a:pPr marL="114300" marR="0" lvl="1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ts val="600"/>
              </a:spcAft>
              <a:buClr>
                <a:srgbClr val="2158A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T+AI</a:t>
            </a:r>
            <a:r>
              <a:rPr kumimoji="0" lang="en-US" altLang="ja-JP" sz="14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 pellets were associated with improvement in short-term AIA and several menopausal symptoms compared to placebo, suggesting that SQ T + </a:t>
            </a:r>
            <a:r>
              <a:rPr kumimoji="0" lang="en-US" altLang="ja-JP" sz="1400" b="0" i="0" u="none" strike="noStrike" kern="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AI implants may </a:t>
            </a:r>
            <a:r>
              <a:rPr kumimoji="0" lang="en-US" altLang="ja-JP" sz="14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MS PGothic" pitchFamily="34" charset="-128"/>
                <a:cs typeface="Arial" charset="0"/>
              </a:rPr>
              <a:t>be superior to transdermal T alone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MS PGothic" pitchFamily="34" charset="-128"/>
              <a:cs typeface="Arial" charset="0"/>
            </a:endParaRPr>
          </a:p>
        </p:txBody>
      </p:sp>
      <p:sp>
        <p:nvSpPr>
          <p:cNvPr id="95" name="Text Box 124"/>
          <p:cNvSpPr txBox="1">
            <a:spLocks noChangeArrowheads="1"/>
          </p:cNvSpPr>
          <p:nvPr/>
        </p:nvSpPr>
        <p:spPr bwMode="auto">
          <a:xfrm>
            <a:off x="32308801" y="13795177"/>
            <a:ext cx="5562599" cy="547687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Conclusions</a:t>
            </a:r>
          </a:p>
        </p:txBody>
      </p:sp>
      <p:sp>
        <p:nvSpPr>
          <p:cNvPr id="96" name="Text Box 308"/>
          <p:cNvSpPr txBox="1">
            <a:spLocks noChangeArrowheads="1"/>
          </p:cNvSpPr>
          <p:nvPr/>
        </p:nvSpPr>
        <p:spPr bwMode="auto">
          <a:xfrm>
            <a:off x="35598100" y="18561050"/>
            <a:ext cx="23241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0">
            <a:noAutofit/>
          </a:bodyPr>
          <a:lstStyle>
            <a:lvl1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33702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ECEADC"/>
                </a:solidFill>
                <a:effectLst/>
                <a:uLnTx/>
                <a:uFillTx/>
                <a:latin typeface="Arial" charset="0"/>
                <a:cs typeface="Arial" charset="0"/>
                <a:sym typeface="Symbol" pitchFamily="18" charset="2"/>
              </a:rPr>
              <a:t>© 2015 Mayo Foundation for Medical Education and Research</a:t>
            </a:r>
          </a:p>
        </p:txBody>
      </p:sp>
      <p:sp>
        <p:nvSpPr>
          <p:cNvPr id="97" name="Text Box 44"/>
          <p:cNvSpPr txBox="1">
            <a:spLocks noChangeArrowheads="1"/>
          </p:cNvSpPr>
          <p:nvPr/>
        </p:nvSpPr>
        <p:spPr bwMode="auto">
          <a:xfrm>
            <a:off x="611188" y="11284907"/>
            <a:ext cx="5713412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Methods</a:t>
            </a:r>
          </a:p>
        </p:txBody>
      </p:sp>
      <p:sp>
        <p:nvSpPr>
          <p:cNvPr id="98" name="Text Box 43"/>
          <p:cNvSpPr txBox="1">
            <a:spLocks noChangeArrowheads="1"/>
          </p:cNvSpPr>
          <p:nvPr/>
        </p:nvSpPr>
        <p:spPr bwMode="auto">
          <a:xfrm>
            <a:off x="611188" y="11940546"/>
            <a:ext cx="5713412" cy="6652254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365760" bIns="137160">
            <a:noAutofit/>
          </a:bodyPr>
          <a:lstStyle>
            <a:lvl1pPr marL="1143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257300" indent="-40005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4859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marR="0" lvl="0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3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This was a randomized</a:t>
            </a:r>
            <a:r>
              <a:rPr kumimoji="0" lang="en-US" altLang="ja-JP" sz="180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placebo-controlled trial. </a:t>
            </a:r>
          </a:p>
          <a:p>
            <a:pPr marL="285750" marR="0" lvl="0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3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800" kern="0" baseline="0" dirty="0">
                <a:solidFill>
                  <a:prstClr val="black"/>
                </a:solidFill>
              </a:rPr>
              <a:t>Patients were initially randomized to receive a subcutaneous</a:t>
            </a:r>
            <a:r>
              <a:rPr lang="en-US" altLang="ja-JP" sz="1800" kern="0" dirty="0">
                <a:solidFill>
                  <a:prstClr val="black"/>
                </a:solidFill>
              </a:rPr>
              <a:t> pellet (Figure 1) containing testosterone (T) 120 mg + anastrozole (AI) 8 mg (T+AI pellet) or placebo (P pellet) at the end of the first week on study and at 3 months.</a:t>
            </a:r>
          </a:p>
          <a:p>
            <a:pPr marL="285750" indent="-285750" algn="just" fontAlgn="base">
              <a:spcBef>
                <a:spcPct val="35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en-US" altLang="ja-JP" sz="1800" kern="0" dirty="0">
                <a:solidFill>
                  <a:prstClr val="black"/>
                </a:solidFill>
              </a:rPr>
              <a:t>Due to slow accrual, the protocol was amended to change the route of delivery to topical T or P applied to the skin daily for 6 months. </a:t>
            </a:r>
          </a:p>
          <a:p>
            <a:pPr marL="285750" marR="0" lvl="0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3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800" kern="0" dirty="0">
                <a:solidFill>
                  <a:prstClr val="black"/>
                </a:solidFill>
              </a:rPr>
              <a:t>Baseline and monthly questionnaires were administered, including: Modified Brief Pain Inventory for aromatase arthralgia (BPI-AIA), profile of mood states (POMS), the menopause specific quality of life questionnaire (MENQOL), a hot flash diary, the hot flash-related daily interference scale (HFRDIS), and a symptom experience questionnaire.</a:t>
            </a:r>
          </a:p>
          <a:p>
            <a:pPr marL="285750" marR="0" lvl="0" indent="-285750" algn="just" defTabSz="457200" eaLnBrk="1" fontAlgn="base" latinLnBrk="0" hangingPunct="1">
              <a:lnSpc>
                <a:spcPct val="100000"/>
              </a:lnSpc>
              <a:spcBef>
                <a:spcPct val="35000"/>
              </a:spcBef>
              <a:spcAft>
                <a:spcPct val="30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ja-JP" sz="1800" kern="0" dirty="0">
                <a:solidFill>
                  <a:prstClr val="black"/>
                </a:solidFill>
              </a:rPr>
              <a:t>The primary endpoint was the intra-patient change in joint pain at 3 months, compared using a two-sample t-test</a:t>
            </a:r>
          </a:p>
        </p:txBody>
      </p:sp>
      <p:sp>
        <p:nvSpPr>
          <p:cNvPr id="110" name="Text Box 77"/>
          <p:cNvSpPr txBox="1">
            <a:spLocks noChangeArrowheads="1"/>
          </p:cNvSpPr>
          <p:nvPr/>
        </p:nvSpPr>
        <p:spPr bwMode="auto">
          <a:xfrm>
            <a:off x="7010400" y="11284907"/>
            <a:ext cx="58674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Figure 1: Consort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 diagram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125" name="Text Box 16"/>
          <p:cNvSpPr txBox="1">
            <a:spLocks noChangeArrowheads="1"/>
          </p:cNvSpPr>
          <p:nvPr/>
        </p:nvSpPr>
        <p:spPr bwMode="auto">
          <a:xfrm>
            <a:off x="32308801" y="5029200"/>
            <a:ext cx="5562599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Results</a:t>
            </a:r>
          </a:p>
        </p:txBody>
      </p:sp>
      <p:sp>
        <p:nvSpPr>
          <p:cNvPr id="126" name="Text Box 308"/>
          <p:cNvSpPr txBox="1">
            <a:spLocks noChangeArrowheads="1"/>
          </p:cNvSpPr>
          <p:nvPr/>
        </p:nvSpPr>
        <p:spPr bwMode="auto">
          <a:xfrm>
            <a:off x="34061400" y="18311812"/>
            <a:ext cx="3860800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0">
            <a:noAutofit/>
          </a:bodyPr>
          <a:lstStyle>
            <a:lvl1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3370263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3370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3370263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0" cap="none" spc="0" normalizeH="0" baseline="0" noProof="0" dirty="0">
                <a:ln>
                  <a:noFill/>
                </a:ln>
                <a:solidFill>
                  <a:srgbClr val="ECEADC"/>
                </a:solidFill>
                <a:effectLst/>
                <a:uLnTx/>
                <a:uFillTx/>
                <a:latin typeface="Arial" charset="0"/>
                <a:cs typeface="Arial" charset="0"/>
                <a:sym typeface="Symbol" pitchFamily="18" charset="2"/>
              </a:rPr>
              <a:t>For questions: </a:t>
            </a:r>
            <a:r>
              <a:rPr kumimoji="0" lang="en-US" sz="1050" b="0" i="0" u="none" strike="noStrike" kern="0" cap="none" spc="0" normalizeH="0" baseline="0" noProof="0" dirty="0">
                <a:ln>
                  <a:noFill/>
                </a:ln>
                <a:solidFill>
                  <a:srgbClr val="ECEADC"/>
                </a:solidFill>
                <a:effectLst/>
                <a:uLnTx/>
                <a:uFillTx/>
                <a:latin typeface="Arial" charset="0"/>
                <a:cs typeface="Arial" charset="0"/>
                <a:sym typeface="Symbol" pitchFamily="18" charset="2"/>
              </a:rPr>
              <a:t>leonferre.roberto@mayo.edu </a:t>
            </a:r>
          </a:p>
        </p:txBody>
      </p:sp>
      <p:sp>
        <p:nvSpPr>
          <p:cNvPr id="109" name="Text Box 77"/>
          <p:cNvSpPr txBox="1">
            <a:spLocks noChangeArrowheads="1"/>
          </p:cNvSpPr>
          <p:nvPr/>
        </p:nvSpPr>
        <p:spPr bwMode="auto">
          <a:xfrm>
            <a:off x="13601700" y="5039289"/>
            <a:ext cx="86868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Table</a:t>
            </a:r>
            <a:r>
              <a:rPr lang="en-US" sz="2500" b="1" kern="0" dirty="0">
                <a:solidFill>
                  <a:prstClr val="white"/>
                </a:solidFill>
              </a:rPr>
              <a:t> 1</a:t>
            </a: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: Baseline patient characteristics</a:t>
            </a:r>
          </a:p>
        </p:txBody>
      </p:sp>
      <p:sp>
        <p:nvSpPr>
          <p:cNvPr id="175" name="Text Box 124"/>
          <p:cNvSpPr txBox="1">
            <a:spLocks noChangeArrowheads="1"/>
          </p:cNvSpPr>
          <p:nvPr/>
        </p:nvSpPr>
        <p:spPr bwMode="auto">
          <a:xfrm>
            <a:off x="32308801" y="16814216"/>
            <a:ext cx="5562600" cy="547687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References</a:t>
            </a:r>
          </a:p>
        </p:txBody>
      </p:sp>
      <p:sp>
        <p:nvSpPr>
          <p:cNvPr id="51" name="Text Box 123"/>
          <p:cNvSpPr txBox="1">
            <a:spLocks noChangeArrowheads="1"/>
          </p:cNvSpPr>
          <p:nvPr/>
        </p:nvSpPr>
        <p:spPr bwMode="auto">
          <a:xfrm>
            <a:off x="35023425" y="17373600"/>
            <a:ext cx="2665413" cy="74792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137160" tIns="137160" rIns="137160" bIns="137160">
            <a:noAutofit/>
          </a:bodyPr>
          <a:lstStyle>
            <a:defPPr>
              <a:defRPr lang="en-US"/>
            </a:defPPr>
            <a:lvl1pPr marL="171450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SzPct val="120000"/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1pPr>
            <a:lvl2pPr lvl="1" indent="-171450" defTabSz="457200">
              <a:spcBef>
                <a:spcPct val="35000"/>
              </a:spcBef>
              <a:spcAft>
                <a:spcPts val="600"/>
              </a:spcAft>
              <a:buClr>
                <a:schemeClr val="accent4"/>
              </a:buClr>
              <a:buFont typeface="Arial" charset="0"/>
              <a:buChar char="–"/>
              <a:defRPr sz="1400">
                <a:solidFill>
                  <a:srgbClr val="000000"/>
                </a:solidFill>
                <a:ea typeface="MS PGothic" pitchFamily="34" charset="-128"/>
              </a:defRPr>
            </a:lvl2pPr>
            <a:lvl3pPr marL="746125" lvl="2" indent="-174625" defTabSz="457200">
              <a:spcBef>
                <a:spcPct val="35000"/>
              </a:spcBef>
              <a:spcAft>
                <a:spcPts val="600"/>
              </a:spcAft>
              <a:buClr>
                <a:schemeClr val="bg1">
                  <a:lumMod val="50000"/>
                  <a:lumOff val="50000"/>
                </a:schemeClr>
              </a:buClr>
              <a:buFontTx/>
              <a:buChar char="•"/>
              <a:defRPr sz="1400">
                <a:solidFill>
                  <a:srgbClr val="000000"/>
                </a:solidFill>
                <a:ea typeface="MS PGothic" pitchFamily="34" charset="-128"/>
              </a:defRPr>
            </a:lvl3pPr>
            <a:lvl4pPr marL="1485900" defTabSz="457200"/>
            <a:lvl5pPr defTabSz="457200"/>
            <a:lvl6pPr defTabSz="457200" fontAlgn="base">
              <a:spcBef>
                <a:spcPct val="0"/>
              </a:spcBef>
              <a:spcAft>
                <a:spcPct val="0"/>
              </a:spcAft>
            </a:lvl6pPr>
            <a:lvl7pPr defTabSz="457200" fontAlgn="base">
              <a:spcBef>
                <a:spcPct val="0"/>
              </a:spcBef>
              <a:spcAft>
                <a:spcPct val="0"/>
              </a:spcAft>
            </a:lvl7pPr>
            <a:lvl8pPr defTabSz="457200" fontAlgn="base">
              <a:spcBef>
                <a:spcPct val="0"/>
              </a:spcBef>
              <a:spcAft>
                <a:spcPct val="0"/>
              </a:spcAft>
            </a:lvl8pPr>
            <a:lvl9pPr defTabSz="457200" fontAlgn="base">
              <a:spcBef>
                <a:spcPct val="0"/>
              </a:spcBef>
              <a:spcAft>
                <a:spcPct val="0"/>
              </a:spcAft>
            </a:lvl9pPr>
          </a:lstStyle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kumimoji="0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5.</a:t>
            </a:r>
            <a:r>
              <a:rPr kumimoji="0" lang="en-US" altLang="ja-JP" sz="105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  <a:r>
              <a:rPr kumimoji="0" lang="en-US" altLang="ja-JP" sz="1050" b="0" i="0" u="none" strike="noStrike" kern="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Hershman</a:t>
            </a: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 et al, AACR 2018</a:t>
            </a:r>
          </a:p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kumimoji="0" lang="en-US" altLang="ja-JP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6. Henry</a:t>
            </a:r>
            <a:r>
              <a:rPr kumimoji="0" lang="en-US" altLang="ja-JP" sz="1050" b="0" i="0" u="none" strike="noStrike" kern="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 et al, JCO 2018</a:t>
            </a:r>
          </a:p>
          <a:p>
            <a:pPr marL="0" lvl="1" indent="0" algn="just" fontAlgn="base">
              <a:spcBef>
                <a:spcPts val="0"/>
              </a:spcBef>
              <a:spcAft>
                <a:spcPts val="0"/>
              </a:spcAft>
              <a:buClr>
                <a:srgbClr val="2158A1"/>
              </a:buClr>
              <a:buNone/>
            </a:pPr>
            <a:r>
              <a:rPr lang="en-US" altLang="ja-JP" sz="1050" kern="0" baseline="0" dirty="0">
                <a:solidFill>
                  <a:prstClr val="black"/>
                </a:solidFill>
                <a:latin typeface="Arial" charset="0"/>
                <a:cs typeface="Arial" charset="0"/>
              </a:rPr>
              <a:t>7.</a:t>
            </a:r>
            <a:r>
              <a:rPr lang="en-US" altLang="ja-JP" sz="1050" kern="0" dirty="0">
                <a:solidFill>
                  <a:prstClr val="black"/>
                </a:solidFill>
                <a:latin typeface="Arial" charset="0"/>
                <a:cs typeface="Arial" charset="0"/>
              </a:rPr>
              <a:t> Birrell et al, AACR 2009</a:t>
            </a:r>
            <a:endParaRPr kumimoji="0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2" name="Text Box 15"/>
          <p:cNvSpPr txBox="1">
            <a:spLocks noChangeArrowheads="1"/>
          </p:cNvSpPr>
          <p:nvPr/>
        </p:nvSpPr>
        <p:spPr bwMode="auto">
          <a:xfrm>
            <a:off x="7010399" y="5708651"/>
            <a:ext cx="5867399" cy="5340349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lIns="137160" tIns="137160" rIns="365760" bIns="137160">
            <a:noAutofit/>
          </a:bodyPr>
          <a:lstStyle>
            <a:lvl1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1143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3716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485900"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4572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lvl="1" fontAlgn="base">
              <a:spcBef>
                <a:spcPct val="35000"/>
              </a:spcBef>
              <a:spcAft>
                <a:spcPts val="600"/>
              </a:spcAft>
            </a:pPr>
            <a:r>
              <a:rPr lang="en-US" sz="1600" b="1" dirty="0"/>
              <a:t>INCLUSION CRITERIA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dirty="0"/>
              <a:t>Women 18 years or older</a:t>
            </a:r>
            <a:r>
              <a:rPr lang="en-US" sz="1600" kern="0" dirty="0">
                <a:solidFill>
                  <a:prstClr val="black"/>
                </a:solidFill>
              </a:rPr>
              <a:t>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Postmenopausal (either naturally or induced).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Prior surgery for primary breast cancer that was estrogen (ER) and progesterone receptor (PR) positive (&gt;25% or Allred score of ≥5 for both ).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Experiencing moderate-to-severe </a:t>
            </a:r>
            <a:r>
              <a:rPr lang="en-US" sz="1600" kern="0" dirty="0" err="1">
                <a:solidFill>
                  <a:prstClr val="black"/>
                </a:solidFill>
              </a:rPr>
              <a:t>arthralgias</a:t>
            </a:r>
            <a:r>
              <a:rPr lang="en-US" sz="1600" kern="0" dirty="0">
                <a:solidFill>
                  <a:prstClr val="black"/>
                </a:solidFill>
              </a:rPr>
              <a:t> (rated ≥5 in a 10-point scale).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Receiving </a:t>
            </a:r>
            <a:r>
              <a:rPr lang="en-US" sz="1600" kern="0" dirty="0" err="1">
                <a:solidFill>
                  <a:prstClr val="black"/>
                </a:solidFill>
              </a:rPr>
              <a:t>anastrozole</a:t>
            </a:r>
            <a:r>
              <a:rPr lang="en-US" sz="1600" kern="0" dirty="0">
                <a:solidFill>
                  <a:prstClr val="black"/>
                </a:solidFill>
              </a:rPr>
              <a:t> or </a:t>
            </a:r>
            <a:r>
              <a:rPr lang="en-US" sz="1600" kern="0" dirty="0" err="1">
                <a:solidFill>
                  <a:prstClr val="black"/>
                </a:solidFill>
              </a:rPr>
              <a:t>letrozole</a:t>
            </a:r>
            <a:r>
              <a:rPr lang="en-US" sz="1600" kern="0" dirty="0">
                <a:solidFill>
                  <a:prstClr val="black"/>
                </a:solidFill>
              </a:rPr>
              <a:t> for ≥21 days prior to registration, and plan to continue throughout the duration of the study.</a:t>
            </a:r>
          </a:p>
          <a:p>
            <a:pPr marL="0" lvl="1" fontAlgn="base">
              <a:spcBef>
                <a:spcPct val="35000"/>
              </a:spcBef>
              <a:spcAft>
                <a:spcPts val="600"/>
              </a:spcAft>
            </a:pPr>
            <a:r>
              <a:rPr lang="en-US" sz="1600" b="1" kern="0" dirty="0">
                <a:solidFill>
                  <a:prstClr val="black"/>
                </a:solidFill>
              </a:rPr>
              <a:t>EXCLUSION CRITERIA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Taking tamoxifen or </a:t>
            </a:r>
            <a:r>
              <a:rPr lang="en-US" sz="1600" kern="0" dirty="0" err="1">
                <a:solidFill>
                  <a:prstClr val="black"/>
                </a:solidFill>
              </a:rPr>
              <a:t>exemestane</a:t>
            </a:r>
            <a:r>
              <a:rPr lang="en-US" sz="1600" kern="0" dirty="0">
                <a:solidFill>
                  <a:prstClr val="black"/>
                </a:solidFill>
              </a:rPr>
              <a:t>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Residual or recurrent cancer.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>
                <a:solidFill>
                  <a:prstClr val="black"/>
                </a:solidFill>
              </a:rPr>
              <a:t>Co-moborbities</a:t>
            </a:r>
            <a:r>
              <a:rPr lang="en-US" sz="1600" kern="0" dirty="0">
                <a:solidFill>
                  <a:prstClr val="black"/>
                </a:solidFill>
              </a:rPr>
              <a:t> including diabetes mellitus, glucose intolerance, coronary artery disease, venous thromboembolism.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Receiving hormone replacement therapy.</a:t>
            </a:r>
          </a:p>
          <a:p>
            <a:pPr marL="285750" lvl="1" indent="-285750" fontAlgn="base">
              <a:buFont typeface="Arial" panose="020B0604020202020204" pitchFamily="34" charset="0"/>
              <a:buChar char="•"/>
            </a:pPr>
            <a:r>
              <a:rPr lang="en-US" sz="1600" kern="0" dirty="0">
                <a:solidFill>
                  <a:prstClr val="black"/>
                </a:solidFill>
              </a:rPr>
              <a:t>Concomitant chemotherapy or radiation therapy. </a:t>
            </a:r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7010399" y="5053012"/>
            <a:ext cx="5867399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Key eligibility criteria</a:t>
            </a:r>
          </a:p>
        </p:txBody>
      </p:sp>
      <p:sp>
        <p:nvSpPr>
          <p:cNvPr id="54" name="Rectangle 78"/>
          <p:cNvSpPr>
            <a:spLocks noChangeArrowheads="1"/>
          </p:cNvSpPr>
          <p:nvPr/>
        </p:nvSpPr>
        <p:spPr bwMode="auto">
          <a:xfrm>
            <a:off x="13601700" y="5708651"/>
            <a:ext cx="8686800" cy="6638061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graphicFrame>
        <p:nvGraphicFramePr>
          <p:cNvPr id="55" name="Table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663631"/>
              </p:ext>
            </p:extLst>
          </p:nvPr>
        </p:nvGraphicFramePr>
        <p:xfrm>
          <a:off x="13982700" y="6089036"/>
          <a:ext cx="7924800" cy="541750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94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3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1789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>
                    <a:solidFill>
                      <a:srgbClr val="3F9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Testosterone</a:t>
                      </a:r>
                    </a:p>
                    <a:p>
                      <a:pPr algn="ctr"/>
                      <a:r>
                        <a:rPr lang="en-US" sz="1800" dirty="0"/>
                        <a:t>(n=104)</a:t>
                      </a:r>
                    </a:p>
                  </a:txBody>
                  <a:tcPr>
                    <a:solidFill>
                      <a:srgbClr val="3F9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Placebo</a:t>
                      </a:r>
                    </a:p>
                    <a:p>
                      <a:pPr algn="ctr"/>
                      <a:r>
                        <a:rPr lang="en-US" sz="1800" dirty="0"/>
                        <a:t>(n=104)</a:t>
                      </a:r>
                    </a:p>
                  </a:txBody>
                  <a:tcPr>
                    <a:solidFill>
                      <a:srgbClr val="3F98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P-value</a:t>
                      </a:r>
                    </a:p>
                  </a:txBody>
                  <a:tcPr>
                    <a:solidFill>
                      <a:srgbClr val="3F98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en-US" sz="1800" dirty="0"/>
                        <a:t>Mean age, years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1894">
                <a:tc>
                  <a:txBody>
                    <a:bodyPr/>
                    <a:lstStyle/>
                    <a:p>
                      <a:r>
                        <a:rPr lang="en-US" sz="1800" dirty="0"/>
                        <a:t>Age group</a:t>
                      </a:r>
                    </a:p>
                    <a:p>
                      <a:r>
                        <a:rPr lang="en-US" sz="1800" dirty="0"/>
                        <a:t>   &lt; 50 years</a:t>
                      </a:r>
                    </a:p>
                    <a:p>
                      <a:r>
                        <a:rPr lang="en-US" sz="1800" dirty="0"/>
                        <a:t>   50-60</a:t>
                      </a:r>
                      <a:r>
                        <a:rPr lang="en-US" sz="1800" baseline="0" dirty="0"/>
                        <a:t> years</a:t>
                      </a:r>
                    </a:p>
                    <a:p>
                      <a:r>
                        <a:rPr lang="en-US" sz="1800" baseline="0" dirty="0"/>
                        <a:t>   &gt; 60 years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12%</a:t>
                      </a:r>
                    </a:p>
                    <a:p>
                      <a:pPr algn="ctr"/>
                      <a:r>
                        <a:rPr lang="en-US" sz="1800" dirty="0"/>
                        <a:t>43%</a:t>
                      </a:r>
                    </a:p>
                    <a:p>
                      <a:pPr algn="ctr"/>
                      <a:r>
                        <a:rPr lang="en-US" sz="1800" dirty="0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14%</a:t>
                      </a:r>
                    </a:p>
                    <a:p>
                      <a:pPr algn="ctr"/>
                      <a:r>
                        <a:rPr lang="en-US" sz="1800" dirty="0"/>
                        <a:t>39%</a:t>
                      </a:r>
                    </a:p>
                    <a:p>
                      <a:pPr algn="ctr"/>
                      <a:r>
                        <a:rPr lang="en-US" sz="1800" dirty="0"/>
                        <a:t>47%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0.83</a:t>
                      </a:r>
                    </a:p>
                    <a:p>
                      <a:pPr algn="ctr"/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en-US" sz="1800" dirty="0"/>
                        <a:t>Prior therapy for AIA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en-US" sz="1800" dirty="0"/>
                        <a:t>Mean BMI (SD)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28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27 (4)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21894">
                <a:tc>
                  <a:txBody>
                    <a:bodyPr/>
                    <a:lstStyle/>
                    <a:p>
                      <a:r>
                        <a:rPr lang="en-US" sz="1800" dirty="0"/>
                        <a:t>AI duration</a:t>
                      </a:r>
                    </a:p>
                    <a:p>
                      <a:r>
                        <a:rPr lang="en-US" sz="1800" baseline="0" dirty="0"/>
                        <a:t>   &lt; 6 months</a:t>
                      </a:r>
                    </a:p>
                    <a:p>
                      <a:r>
                        <a:rPr lang="en-US" sz="1800" baseline="0" dirty="0"/>
                        <a:t>   6-12 months</a:t>
                      </a:r>
                    </a:p>
                    <a:p>
                      <a:r>
                        <a:rPr lang="en-US" sz="1800" baseline="0" dirty="0"/>
                        <a:t>   </a:t>
                      </a:r>
                      <a:r>
                        <a:rPr lang="en-US" sz="1800" dirty="0"/>
                        <a:t>&gt; 12 months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14%</a:t>
                      </a:r>
                    </a:p>
                    <a:p>
                      <a:pPr algn="ctr"/>
                      <a:r>
                        <a:rPr lang="en-US" sz="1800" dirty="0"/>
                        <a:t>25%</a:t>
                      </a:r>
                    </a:p>
                    <a:p>
                      <a:pPr algn="ctr"/>
                      <a:r>
                        <a:rPr lang="en-US" sz="1800" dirty="0"/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26%</a:t>
                      </a:r>
                    </a:p>
                    <a:p>
                      <a:pPr algn="ctr"/>
                      <a:r>
                        <a:rPr lang="en-US" sz="1800" dirty="0"/>
                        <a:t>23%</a:t>
                      </a:r>
                    </a:p>
                    <a:p>
                      <a:pPr algn="ctr"/>
                      <a:r>
                        <a:rPr lang="en-US" sz="1800" dirty="0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en-US" sz="1800" dirty="0"/>
                        <a:t>0.07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en-US" sz="1800" dirty="0"/>
                        <a:t>Baseline</a:t>
                      </a:r>
                      <a:r>
                        <a:rPr lang="en-US" sz="1800" baseline="0" dirty="0"/>
                        <a:t> pain score, mean (SD)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5.4 (1.7)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5.5 (1.8)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0.55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386">
                <a:tc>
                  <a:txBody>
                    <a:bodyPr/>
                    <a:lstStyle/>
                    <a:p>
                      <a:r>
                        <a:rPr lang="en-US" sz="1800" dirty="0"/>
                        <a:t>Baseline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Hgb</a:t>
                      </a:r>
                      <a:r>
                        <a:rPr lang="en-US" sz="1800" baseline="0" dirty="0"/>
                        <a:t>, mean (SD)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13.8 (2.0)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13.2 </a:t>
                      </a:r>
                      <a:r>
                        <a:rPr lang="en-US" sz="1800"/>
                        <a:t>(1.0)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0.02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6" name="Text Box 77"/>
          <p:cNvSpPr txBox="1">
            <a:spLocks noChangeArrowheads="1"/>
          </p:cNvSpPr>
          <p:nvPr/>
        </p:nvSpPr>
        <p:spPr bwMode="auto">
          <a:xfrm>
            <a:off x="13601700" y="12833317"/>
            <a:ext cx="86868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Figure 3: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 BPI-AIA average scores over time (ITT)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7" t="7463" r="1320" b="925"/>
          <a:stretch/>
        </p:blipFill>
        <p:spPr bwMode="auto">
          <a:xfrm>
            <a:off x="14592300" y="13639800"/>
            <a:ext cx="6705600" cy="473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9298900" y="13487400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P=0.50</a:t>
            </a:r>
          </a:p>
        </p:txBody>
      </p:sp>
      <p:sp>
        <p:nvSpPr>
          <p:cNvPr id="58" name="Text Box 77"/>
          <p:cNvSpPr txBox="1">
            <a:spLocks noChangeArrowheads="1"/>
          </p:cNvSpPr>
          <p:nvPr/>
        </p:nvSpPr>
        <p:spPr bwMode="auto">
          <a:xfrm>
            <a:off x="22936200" y="5053012"/>
            <a:ext cx="86868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Figure 4:</a:t>
            </a:r>
            <a:r>
              <a:rPr kumimoji="0" lang="en-US" sz="2500" b="1" i="0" u="none" strike="noStrike" kern="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 Mean % change in baseline hot flash score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9" name="Rectangle 78"/>
          <p:cNvSpPr>
            <a:spLocks noChangeArrowheads="1"/>
          </p:cNvSpPr>
          <p:nvPr/>
        </p:nvSpPr>
        <p:spPr bwMode="auto">
          <a:xfrm>
            <a:off x="22936200" y="5722374"/>
            <a:ext cx="8686800" cy="6150832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" t="6628" r="914" b="2020"/>
          <a:stretch/>
        </p:blipFill>
        <p:spPr bwMode="auto">
          <a:xfrm>
            <a:off x="23393400" y="6164893"/>
            <a:ext cx="7704897" cy="54175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 Box 77"/>
          <p:cNvSpPr txBox="1">
            <a:spLocks noChangeArrowheads="1"/>
          </p:cNvSpPr>
          <p:nvPr/>
        </p:nvSpPr>
        <p:spPr bwMode="auto">
          <a:xfrm>
            <a:off x="22898100" y="12833317"/>
            <a:ext cx="86868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0" algn="ctr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2500" b="1" kern="0" dirty="0">
                <a:solidFill>
                  <a:prstClr val="white"/>
                </a:solidFill>
              </a:rPr>
              <a:t>Figure 4: BPI-AIA average scores over time (T+AI pellet)</a:t>
            </a:r>
          </a:p>
        </p:txBody>
      </p:sp>
      <p:sp>
        <p:nvSpPr>
          <p:cNvPr id="61" name="Rectangle 78"/>
          <p:cNvSpPr>
            <a:spLocks noChangeArrowheads="1"/>
          </p:cNvSpPr>
          <p:nvPr/>
        </p:nvSpPr>
        <p:spPr bwMode="auto">
          <a:xfrm>
            <a:off x="22898100" y="13502679"/>
            <a:ext cx="8686800" cy="5111749"/>
          </a:xfrm>
          <a:prstGeom prst="rect">
            <a:avLst/>
          </a:prstGeom>
          <a:solidFill>
            <a:sysClr val="window" lastClr="FFFFFF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" t="6333" r="1282" b="2447"/>
          <a:stretch/>
        </p:blipFill>
        <p:spPr bwMode="auto">
          <a:xfrm>
            <a:off x="23964900" y="13584238"/>
            <a:ext cx="6629400" cy="4683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850100" y="14451806"/>
            <a:ext cx="1371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1600" i="1" kern="0" dirty="0">
                <a:latin typeface="Arial" charset="0"/>
                <a:cs typeface="Arial" charset="0"/>
              </a:rPr>
              <a:t>p</a:t>
            </a:r>
            <a:r>
              <a:rPr lang="en-US" sz="1600" kern="0" dirty="0">
                <a:latin typeface="Arial" charset="0"/>
                <a:cs typeface="Arial" charset="0"/>
              </a:rPr>
              <a:t> = 0.50</a:t>
            </a:r>
          </a:p>
          <a:p>
            <a:pPr algn="r"/>
            <a:endParaRPr lang="en-US" sz="1800" dirty="0"/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EFF86C2-13A7-9D41-9315-AD1776C07202}"/>
              </a:ext>
            </a:extLst>
          </p:cNvPr>
          <p:cNvGrpSpPr/>
          <p:nvPr/>
        </p:nvGrpSpPr>
        <p:grpSpPr>
          <a:xfrm>
            <a:off x="9185985" y="12039600"/>
            <a:ext cx="1557302" cy="614226"/>
            <a:chOff x="1122114" y="836066"/>
            <a:chExt cx="1478093" cy="667940"/>
          </a:xfrm>
        </p:grpSpPr>
        <p:sp>
          <p:nvSpPr>
            <p:cNvPr id="66" name="Rounded Rectangle 65">
              <a:extLst>
                <a:ext uri="{FF2B5EF4-FFF2-40B4-BE49-F238E27FC236}">
                  <a16:creationId xmlns:a16="http://schemas.microsoft.com/office/drawing/2014/main" id="{42F0C71D-A8EB-C540-9D10-B2D8BC09F2B4}"/>
                </a:ext>
              </a:extLst>
            </p:cNvPr>
            <p:cNvSpPr/>
            <p:nvPr/>
          </p:nvSpPr>
          <p:spPr>
            <a:xfrm>
              <a:off x="1122114" y="836066"/>
              <a:ext cx="1478093" cy="667940"/>
            </a:xfrm>
            <a:prstGeom prst="roundRect">
              <a:avLst>
                <a:gd name="adj" fmla="val 10000"/>
              </a:avLst>
            </a:prstGeom>
            <a:solidFill>
              <a:sysClr val="window" lastClr="FFFFFF"/>
            </a:solidFill>
            <a:ln w="19050" cap="flat" cmpd="sng" algn="ctr">
              <a:solidFill>
                <a:srgbClr val="3F9800"/>
              </a:solidFill>
              <a:prstDash val="solid"/>
            </a:ln>
            <a:effectLst/>
          </p:spPr>
        </p:sp>
        <p:sp>
          <p:nvSpPr>
            <p:cNvPr id="67" name="Rounded Rectangle 4">
              <a:extLst>
                <a:ext uri="{FF2B5EF4-FFF2-40B4-BE49-F238E27FC236}">
                  <a16:creationId xmlns:a16="http://schemas.microsoft.com/office/drawing/2014/main" id="{7B9D0206-BB1B-4F41-8A7C-B5A5B9B7BC20}"/>
                </a:ext>
              </a:extLst>
            </p:cNvPr>
            <p:cNvSpPr/>
            <p:nvPr/>
          </p:nvSpPr>
          <p:spPr>
            <a:xfrm>
              <a:off x="1141677" y="855629"/>
              <a:ext cx="1438967" cy="62881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227 enrolled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EFF86C2-13A7-9D41-9315-AD1776C07202}"/>
              </a:ext>
            </a:extLst>
          </p:cNvPr>
          <p:cNvGrpSpPr/>
          <p:nvPr/>
        </p:nvGrpSpPr>
        <p:grpSpPr>
          <a:xfrm>
            <a:off x="7434297" y="14679201"/>
            <a:ext cx="1557302" cy="614226"/>
            <a:chOff x="1122114" y="836066"/>
            <a:chExt cx="1478093" cy="667940"/>
          </a:xfrm>
        </p:grpSpPr>
        <p:sp>
          <p:nvSpPr>
            <p:cNvPr id="72" name="Rounded Rectangle 71">
              <a:extLst>
                <a:ext uri="{FF2B5EF4-FFF2-40B4-BE49-F238E27FC236}">
                  <a16:creationId xmlns:a16="http://schemas.microsoft.com/office/drawing/2014/main" id="{42F0C71D-A8EB-C540-9D10-B2D8BC09F2B4}"/>
                </a:ext>
              </a:extLst>
            </p:cNvPr>
            <p:cNvSpPr/>
            <p:nvPr/>
          </p:nvSpPr>
          <p:spPr>
            <a:xfrm>
              <a:off x="1122114" y="836066"/>
              <a:ext cx="1478093" cy="667940"/>
            </a:xfrm>
            <a:prstGeom prst="roundRect">
              <a:avLst>
                <a:gd name="adj" fmla="val 10000"/>
              </a:avLst>
            </a:prstGeom>
            <a:solidFill>
              <a:sysClr val="window" lastClr="FFFFFF"/>
            </a:solidFill>
            <a:ln w="19050" cap="flat" cmpd="sng" algn="ctr">
              <a:solidFill>
                <a:srgbClr val="3F9800"/>
              </a:solidFill>
              <a:prstDash val="solid"/>
            </a:ln>
            <a:effectLst/>
          </p:spPr>
        </p:sp>
        <p:sp>
          <p:nvSpPr>
            <p:cNvPr id="73" name="Rounded Rectangle 4">
              <a:extLst>
                <a:ext uri="{FF2B5EF4-FFF2-40B4-BE49-F238E27FC236}">
                  <a16:creationId xmlns:a16="http://schemas.microsoft.com/office/drawing/2014/main" id="{7B9D0206-BB1B-4F41-8A7C-B5A5B9B7BC20}"/>
                </a:ext>
              </a:extLst>
            </p:cNvPr>
            <p:cNvSpPr/>
            <p:nvPr/>
          </p:nvSpPr>
          <p:spPr>
            <a:xfrm>
              <a:off x="1141677" y="855629"/>
              <a:ext cx="1438967" cy="62881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104 evaluable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7222296" y="14129784"/>
            <a:ext cx="9570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10 cancelled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5F86728B-8D9F-FE43-9449-24D6C61AC7E6}"/>
              </a:ext>
            </a:extLst>
          </p:cNvPr>
          <p:cNvCxnSpPr>
            <a:cxnSpLocks/>
          </p:cNvCxnSpPr>
          <p:nvPr/>
        </p:nvCxnSpPr>
        <p:spPr>
          <a:xfrm>
            <a:off x="8179316" y="12899685"/>
            <a:ext cx="0" cy="361191"/>
          </a:xfrm>
          <a:prstGeom prst="straightConnector1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F86728B-8D9F-FE43-9449-24D6C61AC7E6}"/>
              </a:ext>
            </a:extLst>
          </p:cNvPr>
          <p:cNvCxnSpPr>
            <a:cxnSpLocks/>
          </p:cNvCxnSpPr>
          <p:nvPr/>
        </p:nvCxnSpPr>
        <p:spPr>
          <a:xfrm>
            <a:off x="8179315" y="13922596"/>
            <a:ext cx="0" cy="695137"/>
          </a:xfrm>
          <a:prstGeom prst="straightConnector1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81" name="Straight Connector 80"/>
          <p:cNvCxnSpPr/>
          <p:nvPr/>
        </p:nvCxnSpPr>
        <p:spPr>
          <a:xfrm>
            <a:off x="8179316" y="12899685"/>
            <a:ext cx="3581400" cy="0"/>
          </a:xfrm>
          <a:prstGeom prst="line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none" w="med" len="med"/>
          </a:ln>
          <a:effectLst/>
        </p:spPr>
      </p:cxnSp>
      <p:grpSp>
        <p:nvGrpSpPr>
          <p:cNvPr id="82" name="Group 81">
            <a:extLst>
              <a:ext uri="{FF2B5EF4-FFF2-40B4-BE49-F238E27FC236}">
                <a16:creationId xmlns:a16="http://schemas.microsoft.com/office/drawing/2014/main" id="{8EFF86C2-13A7-9D41-9315-AD1776C07202}"/>
              </a:ext>
            </a:extLst>
          </p:cNvPr>
          <p:cNvGrpSpPr/>
          <p:nvPr/>
        </p:nvGrpSpPr>
        <p:grpSpPr>
          <a:xfrm>
            <a:off x="7400665" y="13317707"/>
            <a:ext cx="1557302" cy="614226"/>
            <a:chOff x="1122114" y="836066"/>
            <a:chExt cx="1478093" cy="667940"/>
          </a:xfrm>
          <a:solidFill>
            <a:srgbClr val="3F9800"/>
          </a:solidFill>
        </p:grpSpPr>
        <p:sp>
          <p:nvSpPr>
            <p:cNvPr id="83" name="Rounded Rectangle 82">
              <a:extLst>
                <a:ext uri="{FF2B5EF4-FFF2-40B4-BE49-F238E27FC236}">
                  <a16:creationId xmlns:a16="http://schemas.microsoft.com/office/drawing/2014/main" id="{42F0C71D-A8EB-C540-9D10-B2D8BC09F2B4}"/>
                </a:ext>
              </a:extLst>
            </p:cNvPr>
            <p:cNvSpPr/>
            <p:nvPr/>
          </p:nvSpPr>
          <p:spPr>
            <a:xfrm>
              <a:off x="1122114" y="836066"/>
              <a:ext cx="1478093" cy="667940"/>
            </a:xfrm>
            <a:prstGeom prst="roundRect">
              <a:avLst>
                <a:gd name="adj" fmla="val 10000"/>
              </a:avLst>
            </a:prstGeom>
            <a:grpFill/>
            <a:ln w="19050" cap="flat" cmpd="sng" algn="ctr">
              <a:solidFill>
                <a:srgbClr val="3F9800"/>
              </a:solidFill>
              <a:prstDash val="solid"/>
            </a:ln>
            <a:effectLst/>
          </p:spPr>
        </p:sp>
        <p:sp>
          <p:nvSpPr>
            <p:cNvPr id="84" name="Rounded Rectangle 4">
              <a:extLst>
                <a:ext uri="{FF2B5EF4-FFF2-40B4-BE49-F238E27FC236}">
                  <a16:creationId xmlns:a16="http://schemas.microsoft.com/office/drawing/2014/main" id="{7B9D0206-BB1B-4F41-8A7C-B5A5B9B7BC20}"/>
                </a:ext>
              </a:extLst>
            </p:cNvPr>
            <p:cNvSpPr/>
            <p:nvPr/>
          </p:nvSpPr>
          <p:spPr>
            <a:xfrm>
              <a:off x="1141677" y="855629"/>
              <a:ext cx="1438967" cy="62881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Testosterone</a:t>
              </a:r>
            </a:p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kern="0" dirty="0">
                  <a:solidFill>
                    <a:schemeClr val="bg1"/>
                  </a:solidFill>
                </a:rPr>
                <a:t>114 enrolled</a:t>
              </a:r>
              <a:endPara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5F86728B-8D9F-FE43-9449-24D6C61AC7E6}"/>
              </a:ext>
            </a:extLst>
          </p:cNvPr>
          <p:cNvCxnSpPr>
            <a:cxnSpLocks/>
          </p:cNvCxnSpPr>
          <p:nvPr/>
        </p:nvCxnSpPr>
        <p:spPr>
          <a:xfrm>
            <a:off x="11760716" y="12899685"/>
            <a:ext cx="0" cy="361191"/>
          </a:xfrm>
          <a:prstGeom prst="straightConnector1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triangle" w="med" len="med"/>
          </a:ln>
          <a:effectLst/>
        </p:spPr>
      </p:cxn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EFF86C2-13A7-9D41-9315-AD1776C07202}"/>
              </a:ext>
            </a:extLst>
          </p:cNvPr>
          <p:cNvGrpSpPr/>
          <p:nvPr/>
        </p:nvGrpSpPr>
        <p:grpSpPr>
          <a:xfrm>
            <a:off x="10982065" y="13317707"/>
            <a:ext cx="1557302" cy="614226"/>
            <a:chOff x="1122114" y="836066"/>
            <a:chExt cx="1478093" cy="667940"/>
          </a:xfrm>
          <a:solidFill>
            <a:srgbClr val="3F9800"/>
          </a:solidFill>
        </p:grpSpPr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42F0C71D-A8EB-C540-9D10-B2D8BC09F2B4}"/>
                </a:ext>
              </a:extLst>
            </p:cNvPr>
            <p:cNvSpPr/>
            <p:nvPr/>
          </p:nvSpPr>
          <p:spPr>
            <a:xfrm>
              <a:off x="1122114" y="836066"/>
              <a:ext cx="1478093" cy="667940"/>
            </a:xfrm>
            <a:prstGeom prst="roundRect">
              <a:avLst>
                <a:gd name="adj" fmla="val 10000"/>
              </a:avLst>
            </a:prstGeom>
            <a:grpFill/>
            <a:ln w="19050" cap="flat" cmpd="sng" algn="ctr">
              <a:solidFill>
                <a:srgbClr val="3F9800"/>
              </a:solidFill>
              <a:prstDash val="solid"/>
            </a:ln>
            <a:effectLst/>
          </p:spPr>
        </p:sp>
        <p:sp>
          <p:nvSpPr>
            <p:cNvPr id="89" name="Rounded Rectangle 4">
              <a:extLst>
                <a:ext uri="{FF2B5EF4-FFF2-40B4-BE49-F238E27FC236}">
                  <a16:creationId xmlns:a16="http://schemas.microsoft.com/office/drawing/2014/main" id="{7B9D0206-BB1B-4F41-8A7C-B5A5B9B7BC20}"/>
                </a:ext>
              </a:extLst>
            </p:cNvPr>
            <p:cNvSpPr/>
            <p:nvPr/>
          </p:nvSpPr>
          <p:spPr>
            <a:xfrm>
              <a:off x="1141677" y="855629"/>
              <a:ext cx="1438967" cy="628814"/>
            </a:xfrm>
            <a:prstGeom prst="rect">
              <a:avLst/>
            </a:prstGeom>
            <a:grpFill/>
            <a:ln>
              <a:noFill/>
            </a:ln>
            <a:effectLst/>
          </p:spPr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ea typeface="+mn-ea"/>
                  <a:cs typeface="+mn-cs"/>
                </a:rPr>
                <a:t>Placebo</a:t>
              </a:r>
            </a:p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kern="0" dirty="0">
                  <a:solidFill>
                    <a:schemeClr val="bg1"/>
                  </a:solidFill>
                </a:rPr>
                <a:t>113 enrolled</a:t>
              </a:r>
              <a:endPara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8EFF86C2-13A7-9D41-9315-AD1776C07202}"/>
              </a:ext>
            </a:extLst>
          </p:cNvPr>
          <p:cNvGrpSpPr/>
          <p:nvPr/>
        </p:nvGrpSpPr>
        <p:grpSpPr>
          <a:xfrm>
            <a:off x="11015698" y="14679201"/>
            <a:ext cx="1557302" cy="614226"/>
            <a:chOff x="1122114" y="836066"/>
            <a:chExt cx="1478093" cy="667940"/>
          </a:xfrm>
        </p:grpSpPr>
        <p:sp>
          <p:nvSpPr>
            <p:cNvPr id="111" name="Rounded Rectangle 110">
              <a:extLst>
                <a:ext uri="{FF2B5EF4-FFF2-40B4-BE49-F238E27FC236}">
                  <a16:creationId xmlns:a16="http://schemas.microsoft.com/office/drawing/2014/main" id="{42F0C71D-A8EB-C540-9D10-B2D8BC09F2B4}"/>
                </a:ext>
              </a:extLst>
            </p:cNvPr>
            <p:cNvSpPr/>
            <p:nvPr/>
          </p:nvSpPr>
          <p:spPr>
            <a:xfrm>
              <a:off x="1122114" y="836066"/>
              <a:ext cx="1478093" cy="667940"/>
            </a:xfrm>
            <a:prstGeom prst="roundRect">
              <a:avLst>
                <a:gd name="adj" fmla="val 10000"/>
              </a:avLst>
            </a:prstGeom>
            <a:solidFill>
              <a:sysClr val="window" lastClr="FFFFFF"/>
            </a:solidFill>
            <a:ln w="19050" cap="flat" cmpd="sng" algn="ctr">
              <a:solidFill>
                <a:srgbClr val="3F9800"/>
              </a:solidFill>
              <a:prstDash val="solid"/>
            </a:ln>
            <a:effectLst/>
          </p:spPr>
        </p:sp>
        <p:sp>
          <p:nvSpPr>
            <p:cNvPr id="112" name="Rounded Rectangle 4">
              <a:extLst>
                <a:ext uri="{FF2B5EF4-FFF2-40B4-BE49-F238E27FC236}">
                  <a16:creationId xmlns:a16="http://schemas.microsoft.com/office/drawing/2014/main" id="{7B9D0206-BB1B-4F41-8A7C-B5A5B9B7BC20}"/>
                </a:ext>
              </a:extLst>
            </p:cNvPr>
            <p:cNvSpPr/>
            <p:nvPr/>
          </p:nvSpPr>
          <p:spPr>
            <a:xfrm>
              <a:off x="1141677" y="855629"/>
              <a:ext cx="1438967" cy="628814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30480" tIns="20320" rIns="30480" bIns="20320" numCol="1" spcCol="1270" anchor="ctr" anchorCtr="0">
              <a:noAutofit/>
            </a:bodyPr>
            <a:lstStyle/>
            <a:p>
              <a:pPr marL="0" marR="0" lvl="0" indent="0" algn="ctr" defTabSz="75565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hueOff val="0"/>
                      <a:satOff val="0"/>
                      <a:lumOff val="0"/>
                      <a:alphaOff val="0"/>
                    </a:prstClr>
                  </a:solidFill>
                  <a:effectLst/>
                  <a:uLnTx/>
                  <a:uFillTx/>
                  <a:ea typeface="+mn-ea"/>
                  <a:cs typeface="+mn-cs"/>
                </a:rPr>
                <a:t>104 evaluable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sp>
        <p:nvSpPr>
          <p:cNvPr id="113" name="TextBox 112"/>
          <p:cNvSpPr txBox="1"/>
          <p:nvPr/>
        </p:nvSpPr>
        <p:spPr>
          <a:xfrm>
            <a:off x="10803697" y="14129784"/>
            <a:ext cx="9570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/>
              <a:t>9 cancelled</a:t>
            </a:r>
          </a:p>
        </p:txBody>
      </p:sp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5F86728B-8D9F-FE43-9449-24D6C61AC7E6}"/>
              </a:ext>
            </a:extLst>
          </p:cNvPr>
          <p:cNvCxnSpPr>
            <a:cxnSpLocks/>
          </p:cNvCxnSpPr>
          <p:nvPr/>
        </p:nvCxnSpPr>
        <p:spPr>
          <a:xfrm>
            <a:off x="11760716" y="13922596"/>
            <a:ext cx="0" cy="695137"/>
          </a:xfrm>
          <a:prstGeom prst="straightConnector1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5F86728B-8D9F-FE43-9449-24D6C61AC7E6}"/>
              </a:ext>
            </a:extLst>
          </p:cNvPr>
          <p:cNvCxnSpPr>
            <a:cxnSpLocks/>
          </p:cNvCxnSpPr>
          <p:nvPr/>
        </p:nvCxnSpPr>
        <p:spPr>
          <a:xfrm>
            <a:off x="9970016" y="12635836"/>
            <a:ext cx="0" cy="263849"/>
          </a:xfrm>
          <a:prstGeom prst="straightConnector1">
            <a:avLst/>
          </a:prstGeom>
          <a:noFill/>
          <a:ln w="28575" cap="flat" cmpd="sng" algn="ctr">
            <a:solidFill>
              <a:srgbClr val="3F9800"/>
            </a:solidFill>
            <a:prstDash val="solid"/>
            <a:headEnd type="none" w="med" len="med"/>
            <a:tailEnd type="none" w="med" len="med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7488539" y="15450329"/>
            <a:ext cx="1448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25 T+AI Pellet</a:t>
            </a:r>
          </a:p>
          <a:p>
            <a:pPr algn="ctr"/>
            <a:r>
              <a:rPr lang="en-US" sz="1600" dirty="0"/>
              <a:t>79 Topical T</a:t>
            </a:r>
          </a:p>
          <a:p>
            <a:pPr algn="ctr"/>
            <a:r>
              <a:rPr lang="en-US" sz="1600" dirty="0"/>
              <a:t> 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1015698" y="15450329"/>
            <a:ext cx="1448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26 P Pellet</a:t>
            </a:r>
          </a:p>
          <a:p>
            <a:pPr algn="ctr"/>
            <a:r>
              <a:rPr lang="en-US" sz="1600" dirty="0"/>
              <a:t>79 Topical P</a:t>
            </a:r>
          </a:p>
          <a:p>
            <a:pPr algn="ctr"/>
            <a:r>
              <a:rPr lang="en-US" sz="1600" dirty="0"/>
              <a:t> 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29070300" y="14451806"/>
            <a:ext cx="1371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1600" i="1" kern="0" dirty="0">
                <a:latin typeface="Arial" charset="0"/>
                <a:cs typeface="Arial" charset="0"/>
              </a:rPr>
              <a:t>p</a:t>
            </a:r>
            <a:r>
              <a:rPr lang="en-US" sz="1600" kern="0" dirty="0">
                <a:latin typeface="Arial" charset="0"/>
                <a:cs typeface="Arial" charset="0"/>
              </a:rPr>
              <a:t> = 0.46</a:t>
            </a:r>
          </a:p>
          <a:p>
            <a:pPr algn="r"/>
            <a:endParaRPr lang="en-US" sz="1800" dirty="0"/>
          </a:p>
        </p:txBody>
      </p:sp>
      <p:pic>
        <p:nvPicPr>
          <p:cNvPr id="15" name="5AE490FB-9595-41BD-8996-86F44B6F08C7" descr="B88711F9-BDE3-44A0-B4CD-FB48279779C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079" y="17088060"/>
            <a:ext cx="2602406" cy="126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" name="Text Box 77"/>
          <p:cNvSpPr txBox="1">
            <a:spLocks noChangeArrowheads="1"/>
          </p:cNvSpPr>
          <p:nvPr/>
        </p:nvSpPr>
        <p:spPr bwMode="auto">
          <a:xfrm>
            <a:off x="7010400" y="16290851"/>
            <a:ext cx="5867400" cy="547688"/>
          </a:xfrm>
          <a:prstGeom prst="rect">
            <a:avLst/>
          </a:prstGeom>
          <a:solidFill>
            <a:srgbClr val="2158A1"/>
          </a:solidFill>
          <a:ln>
            <a:noFill/>
          </a:ln>
          <a:effectLst/>
        </p:spPr>
        <p:txBody>
          <a:bodyPr wrap="square" anchor="ctr" anchorCtr="1">
            <a:noAutofit/>
          </a:bodyPr>
          <a:lstStyle>
            <a:lvl1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263842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defTabSz="26384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2638425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cs typeface="Arial" charset="0"/>
              </a:rPr>
              <a:t>Figure 2: </a:t>
            </a:r>
            <a:r>
              <a:rPr lang="en-US" sz="2500" b="1" kern="0" dirty="0">
                <a:solidFill>
                  <a:prstClr val="white"/>
                </a:solidFill>
              </a:rPr>
              <a:t>Pellets</a:t>
            </a:r>
            <a:endParaRPr kumimoji="0" lang="en-US" sz="25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pic>
        <p:nvPicPr>
          <p:cNvPr id="19" name="E3E464F4-FDA8-428A-9DB9-8AC2885061B8" descr="12AAA872-2900-4AEE-AE11-701B2A18C06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17088060"/>
            <a:ext cx="1922780" cy="1273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" name="TextBox 122"/>
          <p:cNvSpPr txBox="1"/>
          <p:nvPr/>
        </p:nvSpPr>
        <p:spPr>
          <a:xfrm>
            <a:off x="29489400" y="7010400"/>
            <a:ext cx="1371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en-US" sz="1600" i="1" kern="0" dirty="0">
                <a:latin typeface="Arial" charset="0"/>
                <a:cs typeface="Arial" charset="0"/>
              </a:rPr>
              <a:t>p</a:t>
            </a:r>
            <a:r>
              <a:rPr lang="en-US" sz="1600" kern="0" dirty="0">
                <a:latin typeface="Arial" charset="0"/>
                <a:cs typeface="Arial" charset="0"/>
              </a:rPr>
              <a:t> = 0.72</a:t>
            </a:r>
          </a:p>
          <a:p>
            <a:pPr algn="r"/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4020800" y="115824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Abbreviations: </a:t>
            </a:r>
            <a:r>
              <a:rPr lang="en-US" sz="1400" dirty="0"/>
              <a:t>AI = aromatase inhibitor, AIA = aromatase inhibitor-induced arthralgia, </a:t>
            </a:r>
            <a:r>
              <a:rPr lang="en-US" sz="1400" dirty="0" err="1"/>
              <a:t>Hgb</a:t>
            </a:r>
            <a:r>
              <a:rPr lang="en-US" sz="1400" dirty="0"/>
              <a:t> = hemoglobin, SD = Standard deviation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003800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1236</Words>
  <Application>Microsoft Macintosh PowerPoint</Application>
  <PresentationFormat>Custom</PresentationFormat>
  <Paragraphs>129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Roberto A Leon Ferre</dc:creator>
  <cp:lastModifiedBy>Microsoft Office User</cp:lastModifiedBy>
  <cp:revision>47</cp:revision>
  <dcterms:created xsi:type="dcterms:W3CDTF">2017-11-14T14:35:15Z</dcterms:created>
  <dcterms:modified xsi:type="dcterms:W3CDTF">2020-06-08T13:43:09Z</dcterms:modified>
</cp:coreProperties>
</file>